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71" r:id="rId5"/>
    <p:sldId id="259" r:id="rId6"/>
    <p:sldId id="260" r:id="rId7"/>
    <p:sldId id="266" r:id="rId8"/>
    <p:sldId id="261" r:id="rId9"/>
    <p:sldId id="267" r:id="rId10"/>
    <p:sldId id="262" r:id="rId11"/>
    <p:sldId id="263" r:id="rId12"/>
    <p:sldId id="268" r:id="rId13"/>
    <p:sldId id="272" r:id="rId14"/>
    <p:sldId id="269" r:id="rId15"/>
    <p:sldId id="264" r:id="rId16"/>
    <p:sldId id="265" r:id="rId17"/>
  </p:sldIdLst>
  <p:sldSz cx="14630400" cy="8229600"/>
  <p:notesSz cx="8229600" cy="14630400"/>
  <p:embeddedFontLst>
    <p:embeddedFont>
      <p:font typeface="Inconsolata" pitchFamily="1" charset="0"/>
      <p:regular r:id="rId19"/>
    </p:embeddedFont>
    <p:embeddedFont>
      <p:font typeface="Montserrat Black" panose="00000A00000000000000" pitchFamily="2" charset="0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03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2EDEC-B475-8BEC-CCAF-4CD29D403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9FFDCB-18F7-E52A-5EAE-C2B1AE323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3568CF-9D5E-297F-DAF9-5A557AA356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604D6-B908-E41E-679A-D05D729F42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982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9F020-58B2-E35A-3D5D-0633B02E0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7D278C-01F8-CA82-EAF7-8B180E5E20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EFAEA9-438C-B32A-5621-39B15924E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06432-F554-6AB9-BC91-7E8427C64B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241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8BEF8-7758-8D1C-3BB1-77384254D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0E4586-0B8B-239F-F637-7EC5D09C74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D2AAC7-1317-261D-7572-C0C352D8BD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13589-60F7-B949-2F05-2947577D5B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005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84FCE-20F7-E4B1-1344-66CDF4C84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598C28-9E91-E1D8-9320-9B273226F3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0EFBE0-9945-BFB2-241E-3778BE144B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30D99-7207-98FA-FCE3-031A066B74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23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D33C8-0A67-B8B8-9B27-5BC150DD7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99E6B5-1A8B-19E0-A89C-2E69C6DB5C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AB5C03-53DE-70DA-6D82-D0F9BDCB2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5568E-33E8-106D-8C20-4DEFBAE26A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033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4217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MINI PROJECT - II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247066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VoiceGuard: Detecting AI-Generated Audio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4228386"/>
            <a:ext cx="640520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Project Guide : Dr. Ramu Kuchipudi,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793790" y="4993838"/>
            <a:ext cx="13042821" cy="1814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Presented By:</a:t>
            </a:r>
            <a:r>
              <a:rPr lang="en-US" sz="22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
</a:t>
            </a:r>
            <a:r>
              <a:rPr lang="en-US" sz="22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N.Anvesh (160122737050)</a:t>
            </a:r>
            <a:r>
              <a:rPr lang="en-US" sz="22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
</a:t>
            </a:r>
            <a:r>
              <a:rPr lang="en-US" sz="22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J.SaiTeja (160122737044)</a:t>
            </a:r>
            <a:r>
              <a:rPr lang="en-US" sz="22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
</a:t>
            </a:r>
            <a:r>
              <a:rPr lang="en-US" sz="22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R.Tomson (160122737056)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2454" y="457676"/>
            <a:ext cx="3584496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Results: User Interface</a:t>
            </a:r>
            <a:endParaRPr lang="en-US" sz="2250" dirty="0"/>
          </a:p>
        </p:txBody>
      </p:sp>
      <p:sp>
        <p:nvSpPr>
          <p:cNvPr id="5" name="Text 1"/>
          <p:cNvSpPr/>
          <p:nvPr/>
        </p:nvSpPr>
        <p:spPr>
          <a:xfrm>
            <a:off x="9527262" y="5549622"/>
            <a:ext cx="4528185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900" dirty="0"/>
          </a:p>
        </p:txBody>
      </p:sp>
      <p:sp>
        <p:nvSpPr>
          <p:cNvPr id="6" name="Text 2"/>
          <p:cNvSpPr/>
          <p:nvPr/>
        </p:nvSpPr>
        <p:spPr>
          <a:xfrm>
            <a:off x="582454" y="8641675"/>
            <a:ext cx="6590705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Fig 1: Home page layout enhances navigation and introduction.</a:t>
            </a:r>
            <a:endParaRPr lang="en-US" sz="900" dirty="0"/>
          </a:p>
        </p:txBody>
      </p:sp>
      <p:sp>
        <p:nvSpPr>
          <p:cNvPr id="7" name="Text 3"/>
          <p:cNvSpPr/>
          <p:nvPr/>
        </p:nvSpPr>
        <p:spPr>
          <a:xfrm>
            <a:off x="7464862" y="8641675"/>
            <a:ext cx="6590705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Fig 2: Diet Recommendation page shows personalized meal suggestions based on data inputs.</a:t>
            </a:r>
            <a:endParaRPr lang="en-US" sz="9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920B64-B02A-EDC5-E9AA-68A5BFE3E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49" y="884182"/>
            <a:ext cx="8680707" cy="39442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2A5C34-59DA-C7B7-5B70-201A56030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49" y="5168702"/>
            <a:ext cx="12745844" cy="27557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7471" y="563642"/>
            <a:ext cx="5828586" cy="416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Result of real audio</a:t>
            </a:r>
            <a:endParaRPr lang="en-US" sz="2600" dirty="0"/>
          </a:p>
        </p:txBody>
      </p:sp>
      <p:sp>
        <p:nvSpPr>
          <p:cNvPr id="5" name="Text 1"/>
          <p:cNvSpPr/>
          <p:nvPr/>
        </p:nvSpPr>
        <p:spPr>
          <a:xfrm>
            <a:off x="717471" y="8007668"/>
            <a:ext cx="6435209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Fig 3: Accurate BMI and calorie computations guide diet planning.</a:t>
            </a:r>
            <a:endParaRPr lang="en-US" sz="1000" dirty="0"/>
          </a:p>
        </p:txBody>
      </p:sp>
      <p:sp>
        <p:nvSpPr>
          <p:cNvPr id="6" name="Text 2"/>
          <p:cNvSpPr/>
          <p:nvPr/>
        </p:nvSpPr>
        <p:spPr>
          <a:xfrm>
            <a:off x="7485340" y="8007668"/>
            <a:ext cx="6435209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Fig 4: Recommended recipes include images and nutritional data.</a:t>
            </a:r>
            <a:endParaRPr lang="en-US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E599AE-712C-AADD-FF6B-5BB2C1D19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094" y="1371656"/>
            <a:ext cx="12699172" cy="58654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7395E-F0F1-51D9-76DE-FCD4357A0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66C5A9C-7DFC-A06F-9842-2E59A4D6D588}"/>
              </a:ext>
            </a:extLst>
          </p:cNvPr>
          <p:cNvSpPr/>
          <p:nvPr/>
        </p:nvSpPr>
        <p:spPr>
          <a:xfrm>
            <a:off x="717471" y="563642"/>
            <a:ext cx="5828586" cy="416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Result of Fake audio</a:t>
            </a:r>
            <a:endParaRPr lang="en-US" sz="26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C803CA01-5159-575D-48FE-2DA305F3F0D9}"/>
              </a:ext>
            </a:extLst>
          </p:cNvPr>
          <p:cNvSpPr/>
          <p:nvPr/>
        </p:nvSpPr>
        <p:spPr>
          <a:xfrm>
            <a:off x="717471" y="8007668"/>
            <a:ext cx="6435209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Fig 3: Accurate BMI and calorie computations guide diet planning.</a:t>
            </a:r>
            <a:endParaRPr lang="en-US" sz="10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974865EF-E30A-01B7-474C-279A1B2C19A2}"/>
              </a:ext>
            </a:extLst>
          </p:cNvPr>
          <p:cNvSpPr/>
          <p:nvPr/>
        </p:nvSpPr>
        <p:spPr>
          <a:xfrm>
            <a:off x="7485340" y="8007668"/>
            <a:ext cx="6435209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Fig 4: Recommended recipes include images and nutritional data.</a:t>
            </a:r>
            <a:endParaRPr lang="en-US"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DC6E88-2FA6-1DFA-1764-356C3AEEB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04" y="1147326"/>
            <a:ext cx="13327426" cy="610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09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EF7EA-B021-5B4E-7881-3C1A58F61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0157E78-068B-2BA7-9F9D-34809397D476}"/>
              </a:ext>
            </a:extLst>
          </p:cNvPr>
          <p:cNvSpPr/>
          <p:nvPr/>
        </p:nvSpPr>
        <p:spPr>
          <a:xfrm>
            <a:off x="717471" y="563642"/>
            <a:ext cx="5828586" cy="752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151617"/>
                </a:solidFill>
                <a:latin typeface="Montserrat Black" pitchFamily="34" charset="0"/>
              </a:rPr>
              <a:t>Accuracy </a:t>
            </a:r>
            <a:r>
              <a:rPr lang="en-US" sz="2600" b="1" dirty="0" err="1">
                <a:solidFill>
                  <a:srgbClr val="151617"/>
                </a:solidFill>
                <a:latin typeface="Montserrat Black" pitchFamily="34" charset="0"/>
              </a:rPr>
              <a:t>Comparision</a:t>
            </a:r>
            <a:r>
              <a:rPr lang="en-US" sz="2600" b="1" dirty="0">
                <a:solidFill>
                  <a:srgbClr val="151617"/>
                </a:solidFill>
                <a:latin typeface="Montserrat Black" pitchFamily="34" charset="0"/>
              </a:rPr>
              <a:t> </a:t>
            </a:r>
            <a:endParaRPr lang="en-US" sz="26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0023B0DB-9B3E-4A90-27F3-1A58C57E3608}"/>
              </a:ext>
            </a:extLst>
          </p:cNvPr>
          <p:cNvSpPr/>
          <p:nvPr/>
        </p:nvSpPr>
        <p:spPr>
          <a:xfrm>
            <a:off x="717471" y="8007668"/>
            <a:ext cx="6435209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Fig 3: Accurate BMI and calorie computations guide diet planning.</a:t>
            </a:r>
            <a:endParaRPr lang="en-US" sz="10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28A682FE-6082-33B7-B2BA-00755340C7EB}"/>
              </a:ext>
            </a:extLst>
          </p:cNvPr>
          <p:cNvSpPr/>
          <p:nvPr/>
        </p:nvSpPr>
        <p:spPr>
          <a:xfrm>
            <a:off x="7485340" y="8007668"/>
            <a:ext cx="6435209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Fig 4: Recommended recipes include images and nutritional data.</a:t>
            </a:r>
            <a:endParaRPr lang="en-US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ABCF7D-41F6-2E46-6CE8-6DDD68F26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955" y="1461783"/>
            <a:ext cx="9597159" cy="26530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83EEE5-9359-2991-40A4-5516DFC81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628" y="4712232"/>
            <a:ext cx="10007811" cy="245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8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51F882-4AEC-2A47-2EE4-4AB77E45E7A4}"/>
              </a:ext>
            </a:extLst>
          </p:cNvPr>
          <p:cNvSpPr txBox="1"/>
          <p:nvPr/>
        </p:nvSpPr>
        <p:spPr>
          <a:xfrm>
            <a:off x="780585" y="501077"/>
            <a:ext cx="7917366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800" b="1" dirty="0" err="1">
                <a:solidFill>
                  <a:srgbClr val="151617"/>
                </a:solidFill>
                <a:latin typeface="Montserrat Black" pitchFamily="34" charset="0"/>
              </a:rPr>
              <a:t>Comparision</a:t>
            </a:r>
            <a:r>
              <a:rPr lang="en-US" sz="2800" b="1" dirty="0">
                <a:solidFill>
                  <a:srgbClr val="151617"/>
                </a:solidFill>
                <a:latin typeface="Montserrat Black" pitchFamily="34" charset="0"/>
              </a:rPr>
              <a:t> of existing systems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1C7028-971A-ADF0-0ED9-1BB11D021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85" y="1624012"/>
            <a:ext cx="12683249" cy="528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690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6673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515672"/>
            <a:ext cx="7556421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rise of deepfake audio presents serious challenges in digital security and trust. This project offers a robust solution using a hybrid </a:t>
            </a: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CNN-LSTM model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enhanced with </a:t>
            </a: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spectral and statistical features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to accurately detect AI-generated audio. By leveraging advanced feature extraction, deep learning techniques, and a structured evaluation approach, the system demonstrates high performance in distinguishing between real and synthetic speech.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311140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Despite current limitations such as generalization to unseen synthesis methods and noise interference, this model marks a significant step forward in combating audio-based misinformation and preserving audio authenticity.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801570" cy="1302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2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We appreciate your attention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32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and interest in </a:t>
            </a:r>
            <a:r>
              <a:rPr lang="en-US" sz="32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VoiceGuard</a:t>
            </a:r>
            <a:r>
              <a:rPr lang="en-US" sz="32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  <a:endParaRPr lang="en-US" sz="3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26281"/>
            <a:ext cx="6387595" cy="864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88688"/>
            <a:ext cx="130428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AI-driven speech synthesis has evolved rapidly, making traditional detection methods ineffective. Deepfake audio can convincingly replicate a person's voice, posing risks to security, privacy, and credibility. Existing models struggle to generalize across various attack types. This project proposes a CNN-LSTM solution, trained on diverse datasets, to address the need for an accurate, real-time detection system that can effectively classify audio as real or AI-generated.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512957"/>
            <a:ext cx="5670590" cy="1192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Abstract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045970"/>
            <a:ext cx="7087553" cy="2369913"/>
          </a:xfrm>
          <a:prstGeom prst="roundRect">
            <a:avLst>
              <a:gd name="adj" fmla="val 176"/>
            </a:avLst>
          </a:prstGeom>
          <a:solidFill>
            <a:srgbClr val="F8ECE4"/>
          </a:solidFill>
          <a:ln w="7620">
            <a:solidFill>
              <a:srgbClr val="F8ECE4"/>
            </a:solidFill>
            <a:prstDash val="solid"/>
          </a:ln>
          <a:effectLst>
            <a:outerShdw dist="20320" dir="2700000" algn="bl" rotWithShape="0">
              <a:srgbClr val="F8ECE4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30108" y="2045970"/>
            <a:ext cx="7535914" cy="7304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Deepfake audio, generated through AI-driven speech synthesis, has become a growing concern due to its potential misuse in fraud, misinformation, and identity theft. This research focuses on improving deepfake audio detection using </a:t>
            </a:r>
            <a:r>
              <a:rPr lang="en-US" sz="24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hybrid CNN-LSTM model</a:t>
            </a: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combined with </a:t>
            </a:r>
            <a:r>
              <a:rPr lang="en-US" sz="24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advanced feature extraction techniques</a:t>
            </a: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 The </a:t>
            </a:r>
            <a:r>
              <a:rPr lang="en-US" sz="24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Mel-Frequency Cepstral Coefficients (MFCCs)</a:t>
            </a: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are used as primary features, while additional spectral and statistical features enhance model performance. The </a:t>
            </a:r>
            <a:r>
              <a:rPr lang="en-US" sz="24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ASVspoof-2019 dataset</a:t>
            </a: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is employed to train and evaluate various deep learning architectures.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C5668-CCAF-B74E-3C22-DD237933E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80105F8-BCAF-C168-8D51-26BAFA92EE45}"/>
              </a:ext>
            </a:extLst>
          </p:cNvPr>
          <p:cNvSpPr/>
          <p:nvPr/>
        </p:nvSpPr>
        <p:spPr>
          <a:xfrm>
            <a:off x="793790" y="179046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b="1" dirty="0" err="1">
                <a:solidFill>
                  <a:srgbClr val="151617"/>
                </a:solidFill>
                <a:latin typeface="Montserrat Black" pitchFamily="34" charset="0"/>
              </a:rPr>
              <a:t>Exisiting</a:t>
            </a:r>
            <a:r>
              <a:rPr lang="en-US" sz="3600" b="1" dirty="0">
                <a:solidFill>
                  <a:srgbClr val="151617"/>
                </a:solidFill>
                <a:latin typeface="Montserrat Black" pitchFamily="34" charset="0"/>
              </a:rPr>
              <a:t> Solutions: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3600" b="1" dirty="0">
              <a:solidFill>
                <a:srgbClr val="151617"/>
              </a:solidFill>
              <a:latin typeface="Montserrat Black" pitchFamily="34" charset="0"/>
            </a:endParaRPr>
          </a:p>
          <a:p>
            <a:pPr marL="0" indent="0" algn="l">
              <a:lnSpc>
                <a:spcPts val="5550"/>
              </a:lnSpc>
              <a:buNone/>
            </a:pPr>
            <a:endParaRPr lang="en-US" sz="36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D93BC262-C950-F37A-F3CC-BF07240DE26A}"/>
              </a:ext>
            </a:extLst>
          </p:cNvPr>
          <p:cNvSpPr/>
          <p:nvPr/>
        </p:nvSpPr>
        <p:spPr>
          <a:xfrm>
            <a:off x="793791" y="2811066"/>
            <a:ext cx="12487312" cy="1303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buFontTx/>
              <a:buChar char="-"/>
            </a:pPr>
            <a:r>
              <a:rPr lang="en-IN" sz="2400" b="1" dirty="0">
                <a:latin typeface="Inconsolata" pitchFamily="1" charset="0"/>
                <a:ea typeface="Inconsolata" pitchFamily="1" charset="0"/>
              </a:rPr>
              <a:t>DFAD (</a:t>
            </a:r>
            <a:r>
              <a:rPr lang="en-IN" sz="2400" b="1" dirty="0" err="1">
                <a:latin typeface="Inconsolata" pitchFamily="1" charset="0"/>
                <a:ea typeface="Inconsolata" pitchFamily="1" charset="0"/>
              </a:rPr>
              <a:t>DeepFake</a:t>
            </a:r>
            <a:r>
              <a:rPr lang="en-IN" sz="2400" b="1" dirty="0">
                <a:latin typeface="Inconsolata" pitchFamily="1" charset="0"/>
                <a:ea typeface="Inconsolata" pitchFamily="1" charset="0"/>
              </a:rPr>
              <a:t> Audio Detector)</a:t>
            </a:r>
            <a:r>
              <a:rPr lang="en-IN" sz="2400" dirty="0">
                <a:latin typeface="Inconsolata" pitchFamily="1" charset="0"/>
                <a:ea typeface="Inconsolata" pitchFamily="1" charset="0"/>
              </a:rPr>
              <a:t>: A lightweight deep learning model optimized for mobile and edge devices, using log-</a:t>
            </a:r>
            <a:r>
              <a:rPr lang="en-IN" sz="2400" dirty="0" err="1">
                <a:latin typeface="Inconsolata" pitchFamily="1" charset="0"/>
                <a:ea typeface="Inconsolata" pitchFamily="1" charset="0"/>
              </a:rPr>
              <a:t>mel</a:t>
            </a:r>
            <a:r>
              <a:rPr lang="en-IN" sz="2400" dirty="0">
                <a:latin typeface="Inconsolata" pitchFamily="1" charset="0"/>
                <a:ea typeface="Inconsolata" pitchFamily="1" charset="0"/>
              </a:rPr>
              <a:t> spectrogram features to identify synthetic patterns in audio.</a:t>
            </a:r>
          </a:p>
          <a:p>
            <a:pPr marL="342900" indent="-342900" algn="just">
              <a:buFontTx/>
              <a:buChar char="-"/>
            </a:pPr>
            <a:endParaRPr lang="en-IN" sz="2400" dirty="0">
              <a:latin typeface="Inconsolata" pitchFamily="1" charset="0"/>
              <a:ea typeface="Inconsolata" pitchFamily="1" charset="0"/>
            </a:endParaRPr>
          </a:p>
          <a:p>
            <a:pPr marL="342900" indent="-342900" algn="just">
              <a:buFontTx/>
              <a:buChar char="-"/>
            </a:pPr>
            <a:r>
              <a:rPr lang="en-US" sz="2400" b="1" dirty="0">
                <a:latin typeface="Inconsolata" pitchFamily="1" charset="0"/>
                <a:ea typeface="Inconsolata" pitchFamily="1" charset="0"/>
              </a:rPr>
              <a:t>LCNN-based Detection Models</a:t>
            </a:r>
            <a:r>
              <a:rPr lang="en-US" sz="2400" dirty="0">
                <a:latin typeface="Inconsolata" pitchFamily="1" charset="0"/>
                <a:ea typeface="Inconsolata" pitchFamily="1" charset="0"/>
              </a:rPr>
              <a:t>: Light Convolutional Neural Networks have been used for their efficiency and ability to extract spatial features from spectrograms of audio signals.</a:t>
            </a:r>
          </a:p>
          <a:p>
            <a:pPr marL="342900" indent="-342900" algn="just">
              <a:buFontTx/>
              <a:buChar char="-"/>
            </a:pPr>
            <a:endParaRPr lang="en-US" sz="2400" dirty="0">
              <a:latin typeface="Inconsolata" pitchFamily="1" charset="0"/>
              <a:ea typeface="Inconsolata" pitchFamily="1" charset="0"/>
            </a:endParaRPr>
          </a:p>
          <a:p>
            <a:pPr marL="342900" indent="-342900" algn="just">
              <a:buFontTx/>
              <a:buChar char="-"/>
            </a:pPr>
            <a:r>
              <a:rPr lang="en-US" sz="2400" b="1" dirty="0" err="1">
                <a:latin typeface="Inconsolata" pitchFamily="1" charset="0"/>
                <a:ea typeface="Inconsolata" pitchFamily="1" charset="0"/>
              </a:rPr>
              <a:t>WaveFake</a:t>
            </a:r>
            <a:r>
              <a:rPr lang="en-US" sz="2400" b="1" dirty="0">
                <a:latin typeface="Inconsolata" pitchFamily="1" charset="0"/>
                <a:ea typeface="Inconsolata" pitchFamily="1" charset="0"/>
              </a:rPr>
              <a:t> and </a:t>
            </a:r>
            <a:r>
              <a:rPr lang="en-US" sz="2400" b="1" dirty="0" err="1">
                <a:latin typeface="Inconsolata" pitchFamily="1" charset="0"/>
                <a:ea typeface="Inconsolata" pitchFamily="1" charset="0"/>
              </a:rPr>
              <a:t>FakeBuster</a:t>
            </a:r>
            <a:r>
              <a:rPr lang="en-US" sz="2400" dirty="0">
                <a:latin typeface="Inconsolata" pitchFamily="1" charset="0"/>
                <a:ea typeface="Inconsolata" pitchFamily="1" charset="0"/>
              </a:rPr>
              <a:t>: These tools utilize deep neural networks for real-time detection of synthetic audio, focusing on deployment in communication systems and content moderation platforms</a:t>
            </a:r>
          </a:p>
          <a:p>
            <a:pPr marL="342900" indent="-342900">
              <a:buFontTx/>
              <a:buChar char="-"/>
            </a:pPr>
            <a:endParaRPr lang="en-IN" sz="2400" dirty="0"/>
          </a:p>
          <a:p>
            <a:pPr marL="342900" indent="-342900">
              <a:buFontTx/>
              <a:buChar char="-"/>
            </a:pPr>
            <a:endParaRPr lang="en-IN" sz="2400" dirty="0"/>
          </a:p>
          <a:p>
            <a:pPr marL="342900" indent="-342900">
              <a:buFontTx/>
              <a:buChar char="-"/>
            </a:pPr>
            <a:endParaRPr lang="en-IN" sz="2400" dirty="0"/>
          </a:p>
          <a:p>
            <a:pPr marL="342900" indent="-342900">
              <a:buFontTx/>
              <a:buChar char="-"/>
            </a:pPr>
            <a:endParaRPr lang="en-IN" sz="2400" dirty="0"/>
          </a:p>
          <a:p>
            <a:pPr marL="342900" indent="-342900">
              <a:buFontTx/>
              <a:buChar char="-"/>
            </a:pPr>
            <a:endParaRPr lang="en-IN" sz="2400" dirty="0"/>
          </a:p>
          <a:p>
            <a:pPr marL="0" indent="0" algn="l">
              <a:lnSpc>
                <a:spcPts val="3550"/>
              </a:lnSpc>
              <a:buNone/>
            </a:pPr>
            <a:endParaRPr lang="en-US" sz="2400" dirty="0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2235ADAB-64D4-725A-C307-58D77C1BCF01}"/>
              </a:ext>
            </a:extLst>
          </p:cNvPr>
          <p:cNvSpPr/>
          <p:nvPr/>
        </p:nvSpPr>
        <p:spPr>
          <a:xfrm>
            <a:off x="622806" y="3916561"/>
            <a:ext cx="12487312" cy="1303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2308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9046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Introduction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811066"/>
            <a:ext cx="13042821" cy="3628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550"/>
              </a:lnSpc>
              <a:buNone/>
            </a:pP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Deepfake audio can mimic real voices with high accuracy, posing serious threats in areas like cybersecurity, fraud, and law enforcement.
This project, </a:t>
            </a:r>
            <a:r>
              <a:rPr lang="en-US" sz="24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VoiceGuard</a:t>
            </a: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 aims to detect such synthetic audio using a smart deep learning model.We use a </a:t>
            </a:r>
            <a:r>
              <a:rPr lang="en-US" sz="24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CNN-LSTM</a:t>
            </a: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architecture to understand both sound patterns and time-based changes in audio.
Key audio features are extracted, and the model is trained on the </a:t>
            </a:r>
            <a:r>
              <a:rPr lang="en-US" sz="24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ASVspoof 2019</a:t>
            </a: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dataset.VoiceGuard helps ensure that voice communication stays secure and trustworthy in the age of AI.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233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Literature Survey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8574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Early Detection Methods</a:t>
            </a: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: Used traditional algorithms like SVM and GMM with hand-crafted features (e.g., MFCCs), but struggled with generalization.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93790" y="389084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Advancements in Deep Learning</a:t>
            </a: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: Combining CNNs for spatial analysis with LSTMs for temporal learning significantly improved accuracy.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93790" y="469594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New Feature Extraction Techniques</a:t>
            </a: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: CQCCs, spectrograms, and raw audio input further enhanced detection performance.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93790" y="550104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Innovations</a:t>
            </a: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: Attention mechanisms, ensemble learning, and transfer learning have </a:t>
            </a:r>
          </a:p>
          <a:p>
            <a:pPr algn="just">
              <a:lnSpc>
                <a:spcPts val="2850"/>
              </a:lnSpc>
              <a:buSzPct val="100000"/>
            </a:pP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 shown promise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64338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Challenges</a:t>
            </a: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: Performance drops with new synthesis techniques, background noise, and </a:t>
            </a:r>
          </a:p>
          <a:p>
            <a:pPr algn="just">
              <a:lnSpc>
                <a:spcPts val="2850"/>
              </a:lnSpc>
              <a:buSzPct val="100000"/>
            </a:pP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 limited data remain.</a:t>
            </a:r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FFCDD-A164-A2D2-7397-214883032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659B85E-2D85-9A2B-1A4C-8673543ADEB0}"/>
              </a:ext>
            </a:extLst>
          </p:cNvPr>
          <p:cNvSpPr/>
          <p:nvPr/>
        </p:nvSpPr>
        <p:spPr>
          <a:xfrm>
            <a:off x="704580" y="585412"/>
            <a:ext cx="5670590" cy="984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</a:rPr>
              <a:t>System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</a:rPr>
              <a:t>Architecture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92635E83-524B-D619-8F23-036EDE58D73A}"/>
              </a:ext>
            </a:extLst>
          </p:cNvPr>
          <p:cNvSpPr/>
          <p:nvPr/>
        </p:nvSpPr>
        <p:spPr>
          <a:xfrm>
            <a:off x="570765" y="84434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6275AD17-1682-EE37-F5FC-D0F419051E07}"/>
              </a:ext>
            </a:extLst>
          </p:cNvPr>
          <p:cNvSpPr/>
          <p:nvPr/>
        </p:nvSpPr>
        <p:spPr>
          <a:xfrm>
            <a:off x="793790" y="389084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D6C83C49-F347-306C-88DD-F453B8208EFB}"/>
              </a:ext>
            </a:extLst>
          </p:cNvPr>
          <p:cNvSpPr/>
          <p:nvPr/>
        </p:nvSpPr>
        <p:spPr>
          <a:xfrm>
            <a:off x="793790" y="469594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0D39D99A-4DFC-7237-F714-A06729977337}"/>
              </a:ext>
            </a:extLst>
          </p:cNvPr>
          <p:cNvSpPr/>
          <p:nvPr/>
        </p:nvSpPr>
        <p:spPr>
          <a:xfrm>
            <a:off x="793790" y="550104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B6CEFE9A-ADBC-87EA-F09B-A944F17F81CF}"/>
              </a:ext>
            </a:extLst>
          </p:cNvPr>
          <p:cNvSpPr/>
          <p:nvPr/>
        </p:nvSpPr>
        <p:spPr>
          <a:xfrm>
            <a:off x="793790" y="59432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D17824-192E-BD27-82CC-77289347A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937" y="438982"/>
            <a:ext cx="4200525" cy="762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39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377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Methodology 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00168"/>
            <a:ext cx="3005495" cy="18574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4411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Home Page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931569"/>
            <a:ext cx="30054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application entry point welcoming users and guiding them to explore platform features.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6" y="2300168"/>
            <a:ext cx="3005614" cy="18574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9446" y="44411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About Us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39446" y="4931569"/>
            <a:ext cx="300561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Outline of project objectives addressing deepfake audio threats and the importance of detection.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2300168"/>
            <a:ext cx="3005614" cy="18574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5221" y="4441150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Audio Upload &amp; Preprocessing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85221" y="5285899"/>
            <a:ext cx="30056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Upload audio for analysis with preprocessing like normalization and feature extraction.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7" y="2300168"/>
            <a:ext cx="3005614" cy="185749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0997" y="4441150"/>
            <a:ext cx="3005614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Deepfake Detection &amp; Results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30997" y="5640229"/>
            <a:ext cx="30056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Hybrid CNN-LSTM model classifies audio as genuine or fake with detailed metrics shown.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BFDE8-0686-E3F8-8159-8992F6570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0063951-97B6-24FC-9F49-9B08A6F2C09D}"/>
              </a:ext>
            </a:extLst>
          </p:cNvPr>
          <p:cNvSpPr/>
          <p:nvPr/>
        </p:nvSpPr>
        <p:spPr>
          <a:xfrm>
            <a:off x="704580" y="585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</a:rPr>
              <a:t>Implementation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FE8007D3-F95C-7127-E658-5B54B3246F4A}"/>
              </a:ext>
            </a:extLst>
          </p:cNvPr>
          <p:cNvSpPr/>
          <p:nvPr/>
        </p:nvSpPr>
        <p:spPr>
          <a:xfrm>
            <a:off x="570765" y="84434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595DFB36-E8E2-CAAA-7FAA-FCF5555BFBB3}"/>
              </a:ext>
            </a:extLst>
          </p:cNvPr>
          <p:cNvSpPr/>
          <p:nvPr/>
        </p:nvSpPr>
        <p:spPr>
          <a:xfrm>
            <a:off x="793790" y="389084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02B9D1E2-1CB5-610F-5264-EB7D64EC4EBD}"/>
              </a:ext>
            </a:extLst>
          </p:cNvPr>
          <p:cNvSpPr/>
          <p:nvPr/>
        </p:nvSpPr>
        <p:spPr>
          <a:xfrm>
            <a:off x="793790" y="469594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A07C0676-AD00-B6E0-69D8-659FB33C05C1}"/>
              </a:ext>
            </a:extLst>
          </p:cNvPr>
          <p:cNvSpPr/>
          <p:nvPr/>
        </p:nvSpPr>
        <p:spPr>
          <a:xfrm>
            <a:off x="793790" y="550104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0053DBF9-6CB8-923B-1633-C47849F97189}"/>
              </a:ext>
            </a:extLst>
          </p:cNvPr>
          <p:cNvSpPr/>
          <p:nvPr/>
        </p:nvSpPr>
        <p:spPr>
          <a:xfrm>
            <a:off x="793790" y="59432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972B4D-EC6F-CF67-C03D-4C32A5E8C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22" y="1481862"/>
            <a:ext cx="11708780" cy="616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005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791</Words>
  <Application>Microsoft Office PowerPoint</Application>
  <PresentationFormat>Custom</PresentationFormat>
  <Paragraphs>75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Montserrat Black</vt:lpstr>
      <vt:lpstr>Inconsolata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Nalimela Anvesh</cp:lastModifiedBy>
  <cp:revision>4</cp:revision>
  <dcterms:created xsi:type="dcterms:W3CDTF">2025-04-25T08:29:59Z</dcterms:created>
  <dcterms:modified xsi:type="dcterms:W3CDTF">2025-04-25T09:43:42Z</dcterms:modified>
</cp:coreProperties>
</file>